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6" r:id="rId4"/>
    <p:sldId id="270" r:id="rId5"/>
    <p:sldId id="287" r:id="rId6"/>
    <p:sldId id="271" r:id="rId7"/>
    <p:sldId id="272" r:id="rId8"/>
    <p:sldId id="276" r:id="rId9"/>
    <p:sldId id="284" r:id="rId10"/>
    <p:sldId id="277" r:id="rId11"/>
    <p:sldId id="288" r:id="rId12"/>
    <p:sldId id="298" r:id="rId13"/>
    <p:sldId id="285" r:id="rId14"/>
    <p:sldId id="289" r:id="rId15"/>
    <p:sldId id="290" r:id="rId16"/>
    <p:sldId id="292" r:id="rId17"/>
    <p:sldId id="291" r:id="rId18"/>
    <p:sldId id="279" r:id="rId19"/>
    <p:sldId id="283" r:id="rId20"/>
    <p:sldId id="278" r:id="rId21"/>
    <p:sldId id="295" r:id="rId22"/>
    <p:sldId id="294" r:id="rId23"/>
    <p:sldId id="293" r:id="rId24"/>
    <p:sldId id="296" r:id="rId25"/>
    <p:sldId id="297" r:id="rId26"/>
    <p:sldId id="280" r:id="rId27"/>
    <p:sldId id="281"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6/14/2017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6/14/2017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6/14/2017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6/14/2017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6/14/2017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6/14/2017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92000"/>
                <a:satMod val="200000"/>
                <a:lumMod val="128000"/>
              </a:schemeClr>
            </a:gs>
            <a:gs pos="23000">
              <a:schemeClr val="bg2">
                <a:shade val="100000"/>
                <a:hueMod val="100000"/>
                <a:satMod val="110000"/>
                <a:lumMod val="130000"/>
              </a:schemeClr>
            </a:gs>
            <a:gs pos="100000">
              <a:schemeClr val="bg2">
                <a:shade val="78000"/>
                <a:hueMod val="118000"/>
                <a:satMod val="12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6/14/2017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childrensresearchnetwork.org/knowledge/collection/prevention-and-early-intervention" TargetMode="External"/><Relationship Id="rId2" Type="http://schemas.openxmlformats.org/officeDocument/2006/relationships/hyperlink" Target="https://www.ucd.ie/issda/data/pfl/" TargetMode="External"/><Relationship Id="rId1" Type="http://schemas.openxmlformats.org/officeDocument/2006/relationships/slideLayout" Target="../slideLayouts/slideLayout2.xml"/><Relationship Id="rId4" Type="http://schemas.openxmlformats.org/officeDocument/2006/relationships/hyperlink" Target="http://ucd.ie/issda/pf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issda@ucd.ie" TargetMode="External"/><Relationship Id="rId2" Type="http://schemas.openxmlformats.org/officeDocument/2006/relationships/hyperlink" Target="http://www.ucd.ie/t4cms/ISSDA_Application_Research_V2.3.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809909"/>
            <a:ext cx="8144134" cy="1373070"/>
          </a:xfrm>
        </p:spPr>
        <p:txBody>
          <a:bodyPr/>
          <a:lstStyle/>
          <a:p>
            <a:r>
              <a:rPr lang="en-GB" dirty="0"/>
              <a:t>PFL data collection – hands on session</a:t>
            </a:r>
          </a:p>
        </p:txBody>
      </p:sp>
      <p:sp>
        <p:nvSpPr>
          <p:cNvPr id="3" name="Subtitle 2"/>
          <p:cNvSpPr>
            <a:spLocks noGrp="1"/>
          </p:cNvSpPr>
          <p:nvPr>
            <p:ph type="subTitle" idx="1"/>
          </p:nvPr>
        </p:nvSpPr>
        <p:spPr/>
        <p:txBody>
          <a:bodyPr>
            <a:noAutofit/>
          </a:bodyPr>
          <a:lstStyle/>
          <a:p>
            <a:pPr>
              <a:spcBef>
                <a:spcPts val="400"/>
              </a:spcBef>
            </a:pPr>
            <a:r>
              <a:rPr lang="en-GB" sz="2400" dirty="0">
                <a:latin typeface="Calibri Light" panose="020F0302020204030204" pitchFamily="34" charset="0"/>
              </a:rPr>
              <a:t>Ruth Geraghty</a:t>
            </a:r>
          </a:p>
          <a:p>
            <a:pPr>
              <a:spcBef>
                <a:spcPts val="400"/>
              </a:spcBef>
            </a:pPr>
            <a:r>
              <a:rPr lang="en-GB" sz="2400" dirty="0">
                <a:latin typeface="Calibri Light" panose="020F0302020204030204" pitchFamily="34" charset="0"/>
              </a:rPr>
              <a:t>Data Curator </a:t>
            </a:r>
          </a:p>
          <a:p>
            <a:pPr>
              <a:spcBef>
                <a:spcPts val="400"/>
              </a:spcBef>
            </a:pPr>
            <a:r>
              <a:rPr lang="en-GB" sz="2400" dirty="0">
                <a:latin typeface="Calibri Light" panose="020F0302020204030204" pitchFamily="34" charset="0"/>
              </a:rPr>
              <a:t>Children’s Research Network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25" y="131470"/>
            <a:ext cx="3919888" cy="2330744"/>
          </a:xfrm>
          <a:prstGeom prst="rect">
            <a:avLst/>
          </a:prstGeom>
        </p:spPr>
      </p:pic>
      <p:sp>
        <p:nvSpPr>
          <p:cNvPr id="7" name="Subtitle 2"/>
          <p:cNvSpPr txBox="1">
            <a:spLocks/>
          </p:cNvSpPr>
          <p:nvPr/>
        </p:nvSpPr>
        <p:spPr>
          <a:xfrm>
            <a:off x="7581418" y="253601"/>
            <a:ext cx="4610582" cy="889399"/>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pPr>
            <a:r>
              <a:rPr lang="en-GB" sz="1800" dirty="0">
                <a:latin typeface="Calibri Light" panose="020F0302020204030204" pitchFamily="34" charset="0"/>
              </a:rPr>
              <a:t>Finding and re-using research data workshop UCD Health Sciences Library, 15</a:t>
            </a:r>
            <a:r>
              <a:rPr lang="en-GB" sz="1800" baseline="30000" dirty="0">
                <a:latin typeface="Calibri Light" panose="020F0302020204030204" pitchFamily="34" charset="0"/>
              </a:rPr>
              <a:t>th</a:t>
            </a:r>
            <a:r>
              <a:rPr lang="en-GB" sz="1800" dirty="0">
                <a:latin typeface="Calibri Light" panose="020F0302020204030204" pitchFamily="34" charset="0"/>
              </a:rPr>
              <a:t> June 2017</a:t>
            </a:r>
          </a:p>
          <a:p>
            <a:pPr algn="l">
              <a:spcBef>
                <a:spcPts val="400"/>
              </a:spcBef>
            </a:pPr>
            <a:r>
              <a:rPr lang="en-GB" sz="1800" dirty="0">
                <a:latin typeface="Calibri Light" panose="020F0302020204030204" pitchFamily="34" charset="0"/>
              </a:rPr>
              <a:t>Session 14:00 – 15:30</a:t>
            </a:r>
          </a:p>
        </p:txBody>
      </p:sp>
    </p:spTree>
    <p:extLst>
      <p:ext uri="{BB962C8B-B14F-4D97-AF65-F5344CB8AC3E}">
        <p14:creationId xmlns:p14="http://schemas.microsoft.com/office/powerpoint/2010/main" val="47154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Please check that you have the following four folders</a:t>
            </a:r>
          </a:p>
        </p:txBody>
      </p:sp>
      <p:sp>
        <p:nvSpPr>
          <p:cNvPr id="5" name="Content Placeholder 4"/>
          <p:cNvSpPr>
            <a:spLocks noGrp="1"/>
          </p:cNvSpPr>
          <p:nvPr>
            <p:ph idx="1"/>
          </p:nvPr>
        </p:nvSpPr>
        <p:spPr>
          <a:xfrm>
            <a:off x="680321" y="2336873"/>
            <a:ext cx="10859638" cy="3599316"/>
          </a:xfrm>
        </p:spPr>
        <p:txBody>
          <a:bodyPr>
            <a:normAutofit/>
          </a:bodyPr>
          <a:lstStyle/>
          <a:p>
            <a:pPr marL="0" indent="0">
              <a:buNone/>
            </a:pPr>
            <a:r>
              <a:rPr lang="en-IE" sz="2000" dirty="0"/>
              <a:t>Files for workshop 15 June</a:t>
            </a:r>
          </a:p>
          <a:p>
            <a:pPr marL="0" indent="0">
              <a:buNone/>
            </a:pPr>
            <a:r>
              <a:rPr lang="en-IE" sz="2000" dirty="0"/>
              <a:t>	BL</a:t>
            </a:r>
          </a:p>
          <a:p>
            <a:pPr marL="0" indent="0">
              <a:buNone/>
            </a:pPr>
            <a:r>
              <a:rPr lang="en-IE" sz="2000" dirty="0"/>
              <a:t>	12m </a:t>
            </a:r>
          </a:p>
          <a:p>
            <a:pPr marL="0" indent="0">
              <a:buNone/>
            </a:pPr>
            <a:r>
              <a:rPr lang="en-IE" sz="2000" dirty="0"/>
              <a:t>	24m</a:t>
            </a:r>
          </a:p>
          <a:p>
            <a:pPr marL="0" indent="0">
              <a:buNone/>
            </a:pPr>
            <a:r>
              <a:rPr lang="en-IE" sz="2000" dirty="0"/>
              <a:t>	48m</a:t>
            </a:r>
          </a:p>
          <a:p>
            <a:pPr marL="0" indent="0">
              <a:buNone/>
            </a:pPr>
            <a:endParaRPr lang="en-IE" sz="2000" dirty="0"/>
          </a:p>
          <a:p>
            <a:pPr marL="0" indent="0">
              <a:buNone/>
            </a:pPr>
            <a:endParaRPr lang="en-IE" dirty="0"/>
          </a:p>
        </p:txBody>
      </p:sp>
    </p:spTree>
    <p:extLst>
      <p:ext uri="{BB962C8B-B14F-4D97-AF65-F5344CB8AC3E}">
        <p14:creationId xmlns:p14="http://schemas.microsoft.com/office/powerpoint/2010/main" val="1821522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a:t>Inside each folder check you have these files (includes contextual materials)</a:t>
            </a:r>
          </a:p>
        </p:txBody>
      </p:sp>
      <p:sp>
        <p:nvSpPr>
          <p:cNvPr id="3" name="Content Placeholder 2"/>
          <p:cNvSpPr>
            <a:spLocks noGrp="1"/>
          </p:cNvSpPr>
          <p:nvPr>
            <p:ph sz="half" idx="1"/>
          </p:nvPr>
        </p:nvSpPr>
        <p:spPr>
          <a:xfrm>
            <a:off x="658022" y="2174827"/>
            <a:ext cx="5071446" cy="3819235"/>
          </a:xfrm>
        </p:spPr>
        <p:txBody>
          <a:bodyPr>
            <a:noAutofit/>
          </a:bodyPr>
          <a:lstStyle/>
          <a:p>
            <a:pPr marL="0" indent="0">
              <a:buNone/>
            </a:pPr>
            <a:r>
              <a:rPr lang="en-IE" sz="2000" dirty="0"/>
              <a:t>BL folder</a:t>
            </a:r>
          </a:p>
          <a:p>
            <a:pPr marL="0" indent="0">
              <a:buNone/>
            </a:pPr>
            <a:r>
              <a:rPr lang="en-IE" sz="2000" dirty="0"/>
              <a:t>	</a:t>
            </a:r>
            <a:r>
              <a:rPr lang="en-IE" sz="2000" dirty="0" err="1"/>
              <a:t>PFL_BL_Data</a:t>
            </a:r>
            <a:r>
              <a:rPr lang="en-IE" sz="2000" dirty="0"/>
              <a:t>-sample</a:t>
            </a:r>
          </a:p>
          <a:p>
            <a:pPr marL="0" indent="0">
              <a:buNone/>
            </a:pPr>
            <a:r>
              <a:rPr lang="en-IE" sz="2000" dirty="0"/>
              <a:t>	PFL-BL-Codebook</a:t>
            </a:r>
          </a:p>
          <a:p>
            <a:pPr marL="0" indent="0">
              <a:buNone/>
            </a:pPr>
            <a:r>
              <a:rPr lang="en-IE" sz="2000" dirty="0"/>
              <a:t>	PFL-BL-Report</a:t>
            </a:r>
          </a:p>
          <a:p>
            <a:pPr marL="0" indent="0">
              <a:buNone/>
            </a:pPr>
            <a:r>
              <a:rPr lang="en-IE" sz="2000" dirty="0"/>
              <a:t>	PFL-BL-Survey</a:t>
            </a:r>
          </a:p>
          <a:p>
            <a:pPr marL="0" indent="0">
              <a:buNone/>
            </a:pPr>
            <a:r>
              <a:rPr lang="en-IE" sz="2000" dirty="0"/>
              <a:t>12m folder</a:t>
            </a:r>
          </a:p>
          <a:p>
            <a:pPr marL="0" indent="0">
              <a:buNone/>
            </a:pPr>
            <a:r>
              <a:rPr lang="en-IE" sz="2000" dirty="0"/>
              <a:t>	PFL_12m_Data-sample</a:t>
            </a:r>
          </a:p>
          <a:p>
            <a:pPr marL="0" indent="0">
              <a:buNone/>
            </a:pPr>
            <a:r>
              <a:rPr lang="en-IE" sz="2000" dirty="0"/>
              <a:t>	PFL-12m-Codebook</a:t>
            </a:r>
          </a:p>
          <a:p>
            <a:pPr marL="0" indent="0">
              <a:buNone/>
            </a:pPr>
            <a:r>
              <a:rPr lang="en-IE" sz="2000" dirty="0"/>
              <a:t>	PFL-12m-Report</a:t>
            </a:r>
          </a:p>
          <a:p>
            <a:pPr marL="0" indent="0">
              <a:buNone/>
            </a:pPr>
            <a:r>
              <a:rPr lang="en-IE" sz="2000" dirty="0"/>
              <a:t>	PFL-12m-Survey</a:t>
            </a:r>
          </a:p>
        </p:txBody>
      </p:sp>
      <p:sp>
        <p:nvSpPr>
          <p:cNvPr id="4" name="Content Placeholder 3"/>
          <p:cNvSpPr>
            <a:spLocks noGrp="1"/>
          </p:cNvSpPr>
          <p:nvPr>
            <p:ph sz="half" idx="2"/>
          </p:nvPr>
        </p:nvSpPr>
        <p:spPr>
          <a:xfrm>
            <a:off x="6253880" y="2394747"/>
            <a:ext cx="4700058" cy="3599316"/>
          </a:xfrm>
        </p:spPr>
        <p:txBody>
          <a:bodyPr>
            <a:normAutofit fontScale="85000" lnSpcReduction="20000"/>
          </a:bodyPr>
          <a:lstStyle/>
          <a:p>
            <a:pPr marL="0" indent="0">
              <a:buNone/>
            </a:pPr>
            <a:r>
              <a:rPr lang="en-IE" dirty="0"/>
              <a:t>24m folder</a:t>
            </a:r>
          </a:p>
          <a:p>
            <a:pPr marL="0" indent="0">
              <a:buNone/>
            </a:pPr>
            <a:r>
              <a:rPr lang="en-IE" dirty="0"/>
              <a:t>	PFL_24m_Data-sample</a:t>
            </a:r>
          </a:p>
          <a:p>
            <a:pPr marL="0" indent="0">
              <a:buNone/>
            </a:pPr>
            <a:r>
              <a:rPr lang="en-IE" dirty="0"/>
              <a:t>	PFL-24m-Codebook</a:t>
            </a:r>
          </a:p>
          <a:p>
            <a:pPr marL="0" indent="0">
              <a:buNone/>
            </a:pPr>
            <a:r>
              <a:rPr lang="en-IE" dirty="0"/>
              <a:t>	PFL-24m-Report</a:t>
            </a:r>
          </a:p>
          <a:p>
            <a:pPr marL="0" indent="0">
              <a:buNone/>
            </a:pPr>
            <a:r>
              <a:rPr lang="en-IE" dirty="0"/>
              <a:t>	PFL-24m-Survey</a:t>
            </a:r>
          </a:p>
          <a:p>
            <a:pPr marL="0" indent="0">
              <a:buNone/>
            </a:pPr>
            <a:r>
              <a:rPr lang="en-IE" dirty="0"/>
              <a:t>48m folder</a:t>
            </a:r>
          </a:p>
          <a:p>
            <a:pPr marL="0" indent="0">
              <a:buNone/>
            </a:pPr>
            <a:r>
              <a:rPr lang="en-IE" dirty="0"/>
              <a:t>	PFL_48m_Data-sample</a:t>
            </a:r>
          </a:p>
          <a:p>
            <a:pPr marL="0" indent="0">
              <a:buNone/>
            </a:pPr>
            <a:r>
              <a:rPr lang="en-IE" dirty="0"/>
              <a:t>	PFL-48m-Codebook</a:t>
            </a:r>
          </a:p>
          <a:p>
            <a:pPr marL="0" indent="0">
              <a:buNone/>
            </a:pPr>
            <a:r>
              <a:rPr lang="en-IE" dirty="0"/>
              <a:t>	PFL-48m-Report</a:t>
            </a:r>
          </a:p>
          <a:p>
            <a:pPr marL="0" indent="0">
              <a:buNone/>
            </a:pPr>
            <a:r>
              <a:rPr lang="en-IE" dirty="0"/>
              <a:t>	PFL-48m-Survey</a:t>
            </a:r>
          </a:p>
          <a:p>
            <a:endParaRPr lang="en-IE" dirty="0"/>
          </a:p>
        </p:txBody>
      </p:sp>
    </p:spTree>
    <p:extLst>
      <p:ext uri="{BB962C8B-B14F-4D97-AF65-F5344CB8AC3E}">
        <p14:creationId xmlns:p14="http://schemas.microsoft.com/office/powerpoint/2010/main" val="22864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Check you can open each of these in SPSS</a:t>
            </a:r>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IE" dirty="0" err="1"/>
              <a:t>PFL_BL_Data</a:t>
            </a:r>
            <a:r>
              <a:rPr lang="en-IE" dirty="0"/>
              <a:t>-sample =  pre-natal interview with expectant mother </a:t>
            </a:r>
          </a:p>
          <a:p>
            <a:pPr marL="457200" indent="-457200">
              <a:buFont typeface="+mj-lt"/>
              <a:buAutoNum type="arabicPeriod"/>
            </a:pPr>
            <a:r>
              <a:rPr lang="en-IE" dirty="0"/>
              <a:t>PFL_12m_Data-sample = interview with mother when child was 1 year old</a:t>
            </a:r>
          </a:p>
          <a:p>
            <a:pPr marL="457200" indent="-457200">
              <a:buFont typeface="+mj-lt"/>
              <a:buAutoNum type="arabicPeriod"/>
            </a:pPr>
            <a:r>
              <a:rPr lang="en-IE" dirty="0"/>
              <a:t>PFL_24m_Data-sample = interview with mother when child was 2 years old</a:t>
            </a:r>
          </a:p>
          <a:p>
            <a:pPr marL="457200" indent="-457200">
              <a:buFont typeface="+mj-lt"/>
              <a:buAutoNum type="arabicPeriod"/>
            </a:pPr>
            <a:r>
              <a:rPr lang="en-IE" dirty="0"/>
              <a:t>PFL_48m_Data-sample = interview with mother when child was 4 years old (final interview) </a:t>
            </a:r>
          </a:p>
          <a:p>
            <a:pPr marL="0" indent="0">
              <a:buNone/>
            </a:pPr>
            <a:endParaRPr lang="en-IE" dirty="0"/>
          </a:p>
          <a:p>
            <a:pPr marL="0" indent="0">
              <a:buNone/>
            </a:pPr>
            <a:r>
              <a:rPr lang="en-IE" dirty="0"/>
              <a:t>The archival version was processed, including anonymisation of potentially identifying information </a:t>
            </a:r>
          </a:p>
          <a:p>
            <a:endParaRPr lang="en-IE" dirty="0"/>
          </a:p>
        </p:txBody>
      </p:sp>
    </p:spTree>
    <p:extLst>
      <p:ext uri="{BB962C8B-B14F-4D97-AF65-F5344CB8AC3E}">
        <p14:creationId xmlns:p14="http://schemas.microsoft.com/office/powerpoint/2010/main" val="386705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dirty="0"/>
              <a:t>3. Using SPSS</a:t>
            </a:r>
          </a:p>
        </p:txBody>
      </p:sp>
      <p:sp>
        <p:nvSpPr>
          <p:cNvPr id="7" name="Text Placeholder 6"/>
          <p:cNvSpPr>
            <a:spLocks noGrp="1"/>
          </p:cNvSpPr>
          <p:nvPr>
            <p:ph type="body" idx="1"/>
          </p:nvPr>
        </p:nvSpPr>
        <p:spPr/>
        <p:txBody>
          <a:bodyPr/>
          <a:lstStyle/>
          <a:p>
            <a:r>
              <a:rPr lang="en-IE" dirty="0"/>
              <a:t>Getting started in SPSS</a:t>
            </a:r>
          </a:p>
        </p:txBody>
      </p:sp>
    </p:spTree>
    <p:extLst>
      <p:ext uri="{BB962C8B-B14F-4D97-AF65-F5344CB8AC3E}">
        <p14:creationId xmlns:p14="http://schemas.microsoft.com/office/powerpoint/2010/main" val="332392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Opening SPSS</a:t>
            </a:r>
          </a:p>
        </p:txBody>
      </p:sp>
      <p:sp>
        <p:nvSpPr>
          <p:cNvPr id="5" name="Content Placeholder 4"/>
          <p:cNvSpPr>
            <a:spLocks noGrp="1"/>
          </p:cNvSpPr>
          <p:nvPr>
            <p:ph idx="1"/>
          </p:nvPr>
        </p:nvSpPr>
        <p:spPr>
          <a:xfrm>
            <a:off x="680321" y="2336873"/>
            <a:ext cx="3955855" cy="3599316"/>
          </a:xfrm>
        </p:spPr>
        <p:txBody>
          <a:bodyPr>
            <a:normAutofit/>
          </a:bodyPr>
          <a:lstStyle/>
          <a:p>
            <a:pPr marL="0" indent="0">
              <a:buNone/>
            </a:pPr>
            <a:r>
              <a:rPr lang="en-IE" dirty="0"/>
              <a:t>1. IBM SPSS Statistics 24 </a:t>
            </a:r>
          </a:p>
          <a:p>
            <a:pPr marL="0" indent="0">
              <a:buNone/>
            </a:pPr>
            <a:endParaRPr lang="en-IE" dirty="0"/>
          </a:p>
          <a:p>
            <a:endParaRPr lang="en-IE" dirty="0"/>
          </a:p>
          <a:p>
            <a:endParaRPr lang="en-IE" dirty="0"/>
          </a:p>
          <a:p>
            <a:pPr marL="0" indent="0">
              <a:buNone/>
            </a:pPr>
            <a:endParaRPr lang="en-IE" dirty="0"/>
          </a:p>
          <a:p>
            <a:pPr marL="0" indent="0">
              <a:buNone/>
            </a:pPr>
            <a:r>
              <a:rPr lang="en-IE" dirty="0"/>
              <a:t>2. Select ‘Open another file’ option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1" y="3046777"/>
            <a:ext cx="998307" cy="10897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177" y="2637815"/>
            <a:ext cx="7212221" cy="3896810"/>
          </a:xfrm>
          <a:prstGeom prst="rect">
            <a:avLst/>
          </a:prstGeom>
        </p:spPr>
      </p:pic>
      <p:sp>
        <p:nvSpPr>
          <p:cNvPr id="7" name="Oval 6"/>
          <p:cNvSpPr/>
          <p:nvPr/>
        </p:nvSpPr>
        <p:spPr>
          <a:xfrm>
            <a:off x="6585995" y="4136531"/>
            <a:ext cx="1909823" cy="1118375"/>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28150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t>Opening SPSS</a:t>
            </a:r>
          </a:p>
        </p:txBody>
      </p:sp>
      <p:sp>
        <p:nvSpPr>
          <p:cNvPr id="6" name="Content Placeholder 5"/>
          <p:cNvSpPr>
            <a:spLocks noGrp="1"/>
          </p:cNvSpPr>
          <p:nvPr>
            <p:ph idx="1"/>
          </p:nvPr>
        </p:nvSpPr>
        <p:spPr/>
        <p:txBody>
          <a:bodyPr/>
          <a:lstStyle/>
          <a:p>
            <a:pPr marL="0" indent="0">
              <a:buNone/>
            </a:pPr>
            <a:r>
              <a:rPr lang="en-IE" dirty="0"/>
              <a:t>3. Navigate to the PFL files on your machine </a:t>
            </a:r>
          </a:p>
          <a:p>
            <a:pPr lvl="1"/>
            <a:r>
              <a:rPr lang="en-IE" dirty="0" err="1"/>
              <a:t>PFL_BL_Data-sample.sav</a:t>
            </a:r>
            <a:endParaRPr lang="en-IE" dirty="0"/>
          </a:p>
          <a:p>
            <a:pPr lvl="1"/>
            <a:r>
              <a:rPr lang="en-IE" dirty="0"/>
              <a:t>PFL_12m_Data-sample.sav</a:t>
            </a:r>
          </a:p>
          <a:p>
            <a:pPr lvl="1"/>
            <a:r>
              <a:rPr lang="en-IE" dirty="0"/>
              <a:t>PFL_24m_Data-sample.sav</a:t>
            </a:r>
          </a:p>
          <a:p>
            <a:pPr lvl="1"/>
            <a:r>
              <a:rPr lang="en-IE" dirty="0"/>
              <a:t>PFL_48m_Data-sample.sav</a:t>
            </a:r>
          </a:p>
          <a:p>
            <a:r>
              <a:rPr lang="en-IE" dirty="0"/>
              <a:t>Double click each to open in SPSS</a:t>
            </a:r>
          </a:p>
          <a:p>
            <a:r>
              <a:rPr lang="en-IE" dirty="0"/>
              <a:t>You can keep all 4 PFL files open simultaneously </a:t>
            </a:r>
          </a:p>
        </p:txBody>
      </p:sp>
    </p:spTree>
    <p:extLst>
      <p:ext uri="{BB962C8B-B14F-4D97-AF65-F5344CB8AC3E}">
        <p14:creationId xmlns:p14="http://schemas.microsoft.com/office/powerpoint/2010/main" val="399608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Variable </a:t>
            </a:r>
            <a:br>
              <a:rPr lang="en-IE" dirty="0"/>
            </a:br>
            <a:r>
              <a:rPr lang="en-IE" dirty="0"/>
              <a:t>view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7282" y="0"/>
            <a:ext cx="8914718" cy="6858000"/>
          </a:xfrm>
        </p:spPr>
      </p:pic>
      <p:sp>
        <p:nvSpPr>
          <p:cNvPr id="5" name="Oval 4"/>
          <p:cNvSpPr/>
          <p:nvPr/>
        </p:nvSpPr>
        <p:spPr>
          <a:xfrm>
            <a:off x="3277282" y="5739625"/>
            <a:ext cx="1909823" cy="1118375"/>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32412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Data </a:t>
            </a:r>
            <a:br>
              <a:rPr lang="en-IE" dirty="0"/>
            </a:br>
            <a:r>
              <a:rPr lang="en-IE" dirty="0"/>
              <a:t>view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6059" y="0"/>
            <a:ext cx="10365941" cy="5359078"/>
          </a:xfrm>
        </p:spPr>
      </p:pic>
      <p:sp>
        <p:nvSpPr>
          <p:cNvPr id="5" name="Oval 4"/>
          <p:cNvSpPr/>
          <p:nvPr/>
        </p:nvSpPr>
        <p:spPr>
          <a:xfrm>
            <a:off x="871147" y="4622668"/>
            <a:ext cx="1909823" cy="1118375"/>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6994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4. Working with the data files</a:t>
            </a:r>
          </a:p>
        </p:txBody>
      </p:sp>
      <p:sp>
        <p:nvSpPr>
          <p:cNvPr id="5" name="Text Placeholder 4"/>
          <p:cNvSpPr>
            <a:spLocks noGrp="1"/>
          </p:cNvSpPr>
          <p:nvPr>
            <p:ph type="body" idx="1"/>
          </p:nvPr>
        </p:nvSpPr>
        <p:spPr/>
        <p:txBody>
          <a:bodyPr/>
          <a:lstStyle/>
          <a:p>
            <a:r>
              <a:rPr lang="en-IE" dirty="0"/>
              <a:t>A little bit of light analysis using SPSS</a:t>
            </a:r>
          </a:p>
        </p:txBody>
      </p:sp>
    </p:spTree>
    <p:extLst>
      <p:ext uri="{BB962C8B-B14F-4D97-AF65-F5344CB8AC3E}">
        <p14:creationId xmlns:p14="http://schemas.microsoft.com/office/powerpoint/2010/main" val="1222512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Please note!</a:t>
            </a:r>
          </a:p>
        </p:txBody>
      </p:sp>
      <p:sp>
        <p:nvSpPr>
          <p:cNvPr id="5" name="Content Placeholder 4"/>
          <p:cNvSpPr>
            <a:spLocks noGrp="1"/>
          </p:cNvSpPr>
          <p:nvPr>
            <p:ph idx="1"/>
          </p:nvPr>
        </p:nvSpPr>
        <p:spPr>
          <a:xfrm>
            <a:off x="680321" y="2336872"/>
            <a:ext cx="11264752" cy="4063927"/>
          </a:xfrm>
        </p:spPr>
        <p:txBody>
          <a:bodyPr>
            <a:normAutofit/>
          </a:bodyPr>
          <a:lstStyle/>
          <a:p>
            <a:r>
              <a:rPr lang="en-IE" dirty="0"/>
              <a:t>You are working with a sample of the data file </a:t>
            </a:r>
          </a:p>
          <a:p>
            <a:r>
              <a:rPr lang="en-IE" dirty="0"/>
              <a:t>Use the codebook to get an indication of the full set of variables in each wave </a:t>
            </a:r>
          </a:p>
          <a:p>
            <a:r>
              <a:rPr lang="en-IE" dirty="0"/>
              <a:t>But you are only able to see a sub-set today – codebook lists full archival dataset</a:t>
            </a:r>
          </a:p>
          <a:p>
            <a:r>
              <a:rPr lang="en-IE" dirty="0"/>
              <a:t>Data should not be copied or saved onto another device, or taken out of this room </a:t>
            </a:r>
          </a:p>
          <a:p>
            <a:r>
              <a:rPr lang="en-IE" dirty="0"/>
              <a:t>Codebooks, User Guide, Surveys and Reports are openly available on ISSDA website </a:t>
            </a:r>
          </a:p>
          <a:p>
            <a:r>
              <a:rPr lang="en-IE" dirty="0"/>
              <a:t>If you would like to access this data please apply through ISSDA</a:t>
            </a:r>
          </a:p>
        </p:txBody>
      </p:sp>
    </p:spTree>
    <p:extLst>
      <p:ext uri="{BB962C8B-B14F-4D97-AF65-F5344CB8AC3E}">
        <p14:creationId xmlns:p14="http://schemas.microsoft.com/office/powerpoint/2010/main" val="406993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this session</a:t>
            </a:r>
          </a:p>
        </p:txBody>
      </p:sp>
      <p:sp>
        <p:nvSpPr>
          <p:cNvPr id="3" name="Content Placeholder 2"/>
          <p:cNvSpPr>
            <a:spLocks noGrp="1"/>
          </p:cNvSpPr>
          <p:nvPr>
            <p:ph idx="1"/>
          </p:nvPr>
        </p:nvSpPr>
        <p:spPr/>
        <p:txBody>
          <a:bodyPr/>
          <a:lstStyle/>
          <a:p>
            <a:r>
              <a:rPr lang="en-IE" dirty="0"/>
              <a:t>Presentation and Q&amp;A with Ailbhe Booth, member of the PFL evaluation team at UCD Geary (about 30 mins)  </a:t>
            </a:r>
          </a:p>
          <a:p>
            <a:r>
              <a:rPr lang="en-IE" dirty="0"/>
              <a:t>Guided hands on session with a subset of data from archived PFL collection using SPSS – chance to see inside an archived collection (about an hour) </a:t>
            </a:r>
          </a:p>
          <a:p>
            <a:endParaRPr lang="en-IE" dirty="0"/>
          </a:p>
          <a:p>
            <a:endParaRPr lang="en-IE" dirty="0"/>
          </a:p>
          <a:p>
            <a:endParaRPr lang="en-IE" dirty="0"/>
          </a:p>
        </p:txBody>
      </p:sp>
    </p:spTree>
    <p:extLst>
      <p:ext uri="{BB962C8B-B14F-4D97-AF65-F5344CB8AC3E}">
        <p14:creationId xmlns:p14="http://schemas.microsoft.com/office/powerpoint/2010/main" val="1857418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Variable naming conventions of PEI-RI project</a:t>
            </a:r>
          </a:p>
        </p:txBody>
      </p:sp>
      <p:sp>
        <p:nvSpPr>
          <p:cNvPr id="3" name="Content Placeholder 2"/>
          <p:cNvSpPr>
            <a:spLocks noGrp="1"/>
          </p:cNvSpPr>
          <p:nvPr>
            <p:ph idx="1"/>
          </p:nvPr>
        </p:nvSpPr>
        <p:spPr>
          <a:xfrm>
            <a:off x="460401" y="2105379"/>
            <a:ext cx="11056409" cy="4480616"/>
          </a:xfrm>
        </p:spPr>
        <p:txBody>
          <a:bodyPr>
            <a:noAutofit/>
          </a:bodyPr>
          <a:lstStyle/>
          <a:p>
            <a:pPr marL="0" indent="0">
              <a:buNone/>
            </a:pPr>
            <a:r>
              <a:rPr lang="en-IE" sz="1800" b="1" dirty="0"/>
              <a:t>Survey variables: </a:t>
            </a:r>
            <a:r>
              <a:rPr lang="en-IE" sz="1800" dirty="0"/>
              <a:t>Variables that were generated by the survey correspond to the question number in the survey, and are labelled to correspond as closely as possible to the original wording of the survey question. Labels are sometimes composed from truncated survey questions due to character restrictions in the software (see below).  </a:t>
            </a:r>
          </a:p>
          <a:p>
            <a:pPr marL="0" indent="0">
              <a:buNone/>
            </a:pPr>
            <a:r>
              <a:rPr lang="en-IE" sz="1800" dirty="0">
                <a:solidFill>
                  <a:schemeClr val="accent4"/>
                </a:solidFill>
              </a:rPr>
              <a:t>In 24m data file: scroll down to variables d4, d5, d7, d8, d10 – compare these to the 24m survey</a:t>
            </a:r>
            <a:endParaRPr lang="en-IE" sz="1800" dirty="0"/>
          </a:p>
          <a:p>
            <a:pPr marL="0" indent="0">
              <a:buNone/>
            </a:pPr>
            <a:endParaRPr lang="en-IE" sz="1800" b="1" dirty="0"/>
          </a:p>
          <a:p>
            <a:pPr marL="0" indent="0">
              <a:buNone/>
            </a:pPr>
            <a:r>
              <a:rPr lang="en-IE" sz="1800" b="1" dirty="0"/>
              <a:t>Derived variables: </a:t>
            </a:r>
            <a:r>
              <a:rPr lang="en-IE" sz="1800" dirty="0"/>
              <a:t>Variables that were created during data entry and analysis </a:t>
            </a:r>
          </a:p>
          <a:p>
            <a:pPr marL="0" indent="0">
              <a:buNone/>
            </a:pPr>
            <a:r>
              <a:rPr lang="en-IE" sz="1800" dirty="0">
                <a:solidFill>
                  <a:schemeClr val="accent4"/>
                </a:solidFill>
              </a:rPr>
              <a:t>In 24m data file: scroll down to </a:t>
            </a:r>
            <a:r>
              <a:rPr lang="en-IE" sz="1800" b="1" dirty="0" err="1">
                <a:solidFill>
                  <a:schemeClr val="accent4"/>
                </a:solidFill>
              </a:rPr>
              <a:t>poor_eating</a:t>
            </a:r>
            <a:r>
              <a:rPr lang="en-IE" sz="1800" b="1" dirty="0">
                <a:solidFill>
                  <a:schemeClr val="accent4"/>
                </a:solidFill>
              </a:rPr>
              <a:t> (v46) – this was derived from the previous questions ‘How often does baby eat (v39-45) </a:t>
            </a:r>
          </a:p>
          <a:p>
            <a:pPr marL="0" indent="0">
              <a:buNone/>
            </a:pPr>
            <a:endParaRPr lang="en-IE" sz="1800" b="1" dirty="0"/>
          </a:p>
          <a:p>
            <a:pPr marL="0" indent="0">
              <a:buNone/>
            </a:pPr>
            <a:r>
              <a:rPr lang="en-IE" sz="1800" b="1" dirty="0"/>
              <a:t>Anonymisation variables: </a:t>
            </a:r>
            <a:r>
              <a:rPr lang="en-IE" sz="1800" dirty="0"/>
              <a:t>Variables that were created during anonymisation </a:t>
            </a:r>
          </a:p>
          <a:p>
            <a:pPr marL="0" indent="0">
              <a:buNone/>
            </a:pPr>
            <a:r>
              <a:rPr lang="en-IE" sz="1800" dirty="0">
                <a:solidFill>
                  <a:schemeClr val="accent4"/>
                </a:solidFill>
              </a:rPr>
              <a:t>In 24m data file: scroll down to </a:t>
            </a:r>
            <a:r>
              <a:rPr lang="en-IE" sz="1800" b="1" dirty="0">
                <a:solidFill>
                  <a:schemeClr val="accent4"/>
                </a:solidFill>
              </a:rPr>
              <a:t>d4 What is your current relationship status </a:t>
            </a:r>
            <a:r>
              <a:rPr lang="en-IE" sz="1800" dirty="0">
                <a:solidFill>
                  <a:schemeClr val="accent4"/>
                </a:solidFill>
              </a:rPr>
              <a:t>(v48) – this was recoded into broader categories </a:t>
            </a:r>
            <a:endParaRPr lang="en-IE" sz="1800" dirty="0"/>
          </a:p>
          <a:p>
            <a:pPr marL="0" indent="0">
              <a:buNone/>
            </a:pPr>
            <a:endParaRPr lang="en-IE" sz="2000" b="1" dirty="0">
              <a:solidFill>
                <a:schemeClr val="accent4"/>
              </a:solidFill>
            </a:endParaRPr>
          </a:p>
        </p:txBody>
      </p:sp>
    </p:spTree>
    <p:extLst>
      <p:ext uri="{BB962C8B-B14F-4D97-AF65-F5344CB8AC3E}">
        <p14:creationId xmlns:p14="http://schemas.microsoft.com/office/powerpoint/2010/main" val="198173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Variable naming conventions of PEI-RI project</a:t>
            </a:r>
          </a:p>
        </p:txBody>
      </p:sp>
      <p:sp>
        <p:nvSpPr>
          <p:cNvPr id="3" name="Content Placeholder 2"/>
          <p:cNvSpPr>
            <a:spLocks noGrp="1"/>
          </p:cNvSpPr>
          <p:nvPr>
            <p:ph idx="1"/>
          </p:nvPr>
        </p:nvSpPr>
        <p:spPr>
          <a:xfrm>
            <a:off x="680321" y="2336872"/>
            <a:ext cx="10697593" cy="3959755"/>
          </a:xfrm>
        </p:spPr>
        <p:txBody>
          <a:bodyPr>
            <a:normAutofit/>
          </a:bodyPr>
          <a:lstStyle/>
          <a:p>
            <a:pPr marL="0" indent="0">
              <a:buNone/>
            </a:pPr>
            <a:r>
              <a:rPr lang="en-IE" sz="1800" b="1" dirty="0"/>
              <a:t>Scale variables: </a:t>
            </a:r>
            <a:r>
              <a:rPr lang="en-IE" sz="1800" dirty="0"/>
              <a:t>Individual scale items, domain scores and total scores are named with the scale acronym which is capitalised for ease of reference . These acronyms are consistent across all waves to facilitate the user to track specific measures across waves. A full list of scale acronym and their full title and citation are available in Appendix 3. Where permission has been granted to reproduce the scale contents in the archive, items are labelled so that they correspond as closely as possible to the wording of the survey question. Where this permission has not been granted, individual item are labelled with the scale title and sequence number.</a:t>
            </a:r>
          </a:p>
          <a:p>
            <a:pPr marL="0" indent="0">
              <a:buNone/>
            </a:pPr>
            <a:r>
              <a:rPr lang="en-IE" sz="1800" dirty="0">
                <a:solidFill>
                  <a:schemeClr val="accent4"/>
                </a:solidFill>
              </a:rPr>
              <a:t>In 24m data file: scroll down to </a:t>
            </a:r>
            <a:r>
              <a:rPr lang="en-IE" sz="1800" dirty="0" err="1">
                <a:solidFill>
                  <a:schemeClr val="accent4"/>
                </a:solidFill>
              </a:rPr>
              <a:t>CDI_baabaa</a:t>
            </a:r>
            <a:r>
              <a:rPr lang="en-IE" sz="1800" dirty="0">
                <a:solidFill>
                  <a:schemeClr val="accent4"/>
                </a:solidFill>
              </a:rPr>
              <a:t> McArthur-Bates CDI Toddler short – form A (v73 onwards) to see scale items, and total scores </a:t>
            </a:r>
            <a:endParaRPr lang="en-IE" sz="1800" dirty="0"/>
          </a:p>
          <a:p>
            <a:pPr marL="0" indent="0">
              <a:buNone/>
            </a:pPr>
            <a:r>
              <a:rPr lang="en-IE" sz="1800" dirty="0"/>
              <a:t> </a:t>
            </a:r>
          </a:p>
          <a:p>
            <a:endParaRPr lang="en-IE" dirty="0"/>
          </a:p>
        </p:txBody>
      </p:sp>
    </p:spTree>
    <p:extLst>
      <p:ext uri="{BB962C8B-B14F-4D97-AF65-F5344CB8AC3E}">
        <p14:creationId xmlns:p14="http://schemas.microsoft.com/office/powerpoint/2010/main" val="224662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Conventions of PEI-RI project: Missing cases are included </a:t>
            </a:r>
          </a:p>
        </p:txBody>
      </p:sp>
      <p:sp>
        <p:nvSpPr>
          <p:cNvPr id="3" name="Content Placeholder 2"/>
          <p:cNvSpPr>
            <a:spLocks noGrp="1"/>
          </p:cNvSpPr>
          <p:nvPr>
            <p:ph idx="1"/>
          </p:nvPr>
        </p:nvSpPr>
        <p:spPr>
          <a:xfrm>
            <a:off x="553000" y="2140103"/>
            <a:ext cx="10581846" cy="2929608"/>
          </a:xfrm>
        </p:spPr>
        <p:txBody>
          <a:bodyPr/>
          <a:lstStyle/>
          <a:p>
            <a:pPr marL="0" indent="0">
              <a:buNone/>
            </a:pPr>
            <a:r>
              <a:rPr lang="en-IE" i="1" dirty="0">
                <a:solidFill>
                  <a:schemeClr val="accent4"/>
                </a:solidFill>
              </a:rPr>
              <a:t>Why are there missing cases? </a:t>
            </a:r>
            <a:r>
              <a:rPr lang="en-IE" dirty="0"/>
              <a:t>All 332 cases are included in the data file for each wave, so that individual wave files can be merged together if required. However, data was not collected for every case at each data collection point and consequently there are a small number of missing cases per wave. Missing cases in the data file are indicated by the system missing count and by the variable </a:t>
            </a:r>
            <a:r>
              <a:rPr lang="en-IE" b="1" dirty="0" err="1">
                <a:solidFill>
                  <a:schemeClr val="accent4"/>
                </a:solidFill>
              </a:rPr>
              <a:t>PFL_control</a:t>
            </a:r>
            <a:r>
              <a:rPr lang="en-IE" dirty="0"/>
              <a:t>. A count of missing cases per wave is also provided at the start of the codebook for ease of reference. </a:t>
            </a:r>
          </a:p>
        </p:txBody>
      </p:sp>
      <p:sp>
        <p:nvSpPr>
          <p:cNvPr id="4" name="TextBox 3"/>
          <p:cNvSpPr txBox="1"/>
          <p:nvPr/>
        </p:nvSpPr>
        <p:spPr>
          <a:xfrm>
            <a:off x="3036855" y="4584633"/>
            <a:ext cx="7257327" cy="1754326"/>
          </a:xfrm>
          <a:prstGeom prst="rect">
            <a:avLst/>
          </a:prstGeom>
          <a:solidFill>
            <a:schemeClr val="accent4"/>
          </a:solidFill>
        </p:spPr>
        <p:txBody>
          <a:bodyPr wrap="square" rtlCol="0">
            <a:spAutoFit/>
          </a:bodyPr>
          <a:lstStyle/>
          <a:p>
            <a:r>
              <a:rPr lang="en-IE" dirty="0">
                <a:solidFill>
                  <a:schemeClr val="bg1"/>
                </a:solidFill>
              </a:rPr>
              <a:t>Using the 12m file, run a frequency using the variable </a:t>
            </a:r>
            <a:r>
              <a:rPr lang="en-IE" b="1" dirty="0">
                <a:solidFill>
                  <a:schemeClr val="bg1"/>
                </a:solidFill>
              </a:rPr>
              <a:t>Trial Group: PFL intervention or control [</a:t>
            </a:r>
            <a:r>
              <a:rPr lang="en-IE" b="1" dirty="0" err="1">
                <a:solidFill>
                  <a:schemeClr val="bg1"/>
                </a:solidFill>
              </a:rPr>
              <a:t>PFL_Control</a:t>
            </a:r>
            <a:r>
              <a:rPr lang="en-IE" b="1" dirty="0">
                <a:solidFill>
                  <a:schemeClr val="bg1"/>
                </a:solidFill>
              </a:rPr>
              <a:t>]</a:t>
            </a:r>
          </a:p>
          <a:p>
            <a:endParaRPr lang="en-IE" b="1" dirty="0">
              <a:solidFill>
                <a:schemeClr val="bg1"/>
              </a:solidFill>
            </a:endParaRPr>
          </a:p>
          <a:p>
            <a:r>
              <a:rPr lang="en-IE" b="1" dirty="0">
                <a:solidFill>
                  <a:schemeClr val="bg1"/>
                </a:solidFill>
              </a:rPr>
              <a:t>Method: Analyze / Descriptive Statistics / Frequencies </a:t>
            </a:r>
          </a:p>
          <a:p>
            <a:endParaRPr lang="en-IE" b="1" dirty="0">
              <a:solidFill>
                <a:schemeClr val="bg1"/>
              </a:solidFill>
            </a:endParaRPr>
          </a:p>
          <a:p>
            <a:r>
              <a:rPr lang="en-IE" dirty="0">
                <a:solidFill>
                  <a:schemeClr val="bg1"/>
                </a:solidFill>
              </a:rPr>
              <a:t>Result: 82 in LFP, 165 in PFL and 85 not included in wave</a:t>
            </a:r>
          </a:p>
        </p:txBody>
      </p:sp>
    </p:spTree>
    <p:extLst>
      <p:ext uri="{BB962C8B-B14F-4D97-AF65-F5344CB8AC3E}">
        <p14:creationId xmlns:p14="http://schemas.microsoft.com/office/powerpoint/2010/main" val="1110975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Conventions of PEI-RI project: Missing data</a:t>
            </a:r>
            <a:endParaRPr lang="en-IE" dirty="0"/>
          </a:p>
        </p:txBody>
      </p:sp>
      <p:sp>
        <p:nvSpPr>
          <p:cNvPr id="3" name="Content Placeholder 2"/>
          <p:cNvSpPr>
            <a:spLocks noGrp="1"/>
          </p:cNvSpPr>
          <p:nvPr>
            <p:ph idx="1"/>
          </p:nvPr>
        </p:nvSpPr>
        <p:spPr>
          <a:xfrm>
            <a:off x="541425" y="2093804"/>
            <a:ext cx="10917512" cy="4133376"/>
          </a:xfrm>
        </p:spPr>
        <p:txBody>
          <a:bodyPr>
            <a:normAutofit fontScale="85000" lnSpcReduction="20000"/>
          </a:bodyPr>
          <a:lstStyle/>
          <a:p>
            <a:pPr marL="0" indent="0">
              <a:buNone/>
            </a:pPr>
            <a:r>
              <a:rPr lang="en-IE" i="1" dirty="0">
                <a:solidFill>
                  <a:schemeClr val="accent4"/>
                </a:solidFill>
              </a:rPr>
              <a:t>Why are there missing data? </a:t>
            </a:r>
            <a:r>
              <a:rPr lang="en-IE" dirty="0"/>
              <a:t>While participants were encouraged to answer all questions during the interview, there were some instances where a participant either could not provide a response to a question or did not wish to provide a response. Missing data are included in the archived dataset (marked as missing or left blank) so that new users can manage missing data in a manner that best suits their research design. </a:t>
            </a:r>
          </a:p>
          <a:p>
            <a:pPr marL="0" indent="0">
              <a:buNone/>
            </a:pPr>
            <a:endParaRPr lang="en-IE" dirty="0"/>
          </a:p>
          <a:p>
            <a:pPr marL="0" indent="0">
              <a:buNone/>
            </a:pPr>
            <a:r>
              <a:rPr lang="en-IE" i="1" dirty="0">
                <a:solidFill>
                  <a:schemeClr val="accent4"/>
                </a:solidFill>
              </a:rPr>
              <a:t>Non-response codes for categorical variables: </a:t>
            </a:r>
          </a:p>
          <a:p>
            <a:pPr marL="0" indent="0">
              <a:buNone/>
            </a:pPr>
            <a:r>
              <a:rPr lang="en-IE" dirty="0"/>
              <a:t>996 = missing</a:t>
            </a:r>
          </a:p>
          <a:p>
            <a:pPr marL="0" indent="0">
              <a:buNone/>
            </a:pPr>
            <a:r>
              <a:rPr lang="en-IE" dirty="0"/>
              <a:t>997 = not applicable </a:t>
            </a:r>
          </a:p>
          <a:p>
            <a:pPr marL="0" indent="0">
              <a:buNone/>
            </a:pPr>
            <a:r>
              <a:rPr lang="en-IE" dirty="0"/>
              <a:t>998 = refuse </a:t>
            </a:r>
          </a:p>
          <a:p>
            <a:pPr marL="0" indent="0">
              <a:buNone/>
            </a:pPr>
            <a:endParaRPr lang="en-IE" dirty="0"/>
          </a:p>
          <a:p>
            <a:pPr marL="0" indent="0">
              <a:buNone/>
            </a:pPr>
            <a:r>
              <a:rPr lang="en-IE" i="1" dirty="0">
                <a:solidFill>
                  <a:schemeClr val="accent4"/>
                </a:solidFill>
              </a:rPr>
              <a:t>Missing data for scales: </a:t>
            </a:r>
            <a:r>
              <a:rPr lang="en-IE" dirty="0"/>
              <a:t>Calculation rules for missing scale items are provided in Appendix of user guide. Users should refer to the codebook for specific information on the calculation of cut off points. </a:t>
            </a:r>
          </a:p>
        </p:txBody>
      </p:sp>
    </p:spTree>
    <p:extLst>
      <p:ext uri="{BB962C8B-B14F-4D97-AF65-F5344CB8AC3E}">
        <p14:creationId xmlns:p14="http://schemas.microsoft.com/office/powerpoint/2010/main" val="3852849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Merging wave files </a:t>
            </a:r>
          </a:p>
        </p:txBody>
      </p:sp>
      <p:sp>
        <p:nvSpPr>
          <p:cNvPr id="3" name="Content Placeholder 2"/>
          <p:cNvSpPr>
            <a:spLocks noGrp="1"/>
          </p:cNvSpPr>
          <p:nvPr>
            <p:ph idx="1"/>
          </p:nvPr>
        </p:nvSpPr>
        <p:spPr/>
        <p:txBody>
          <a:bodyPr/>
          <a:lstStyle/>
          <a:p>
            <a:r>
              <a:rPr lang="en-IE" dirty="0"/>
              <a:t>Same cases included in all waves (even where data not collected) </a:t>
            </a:r>
          </a:p>
          <a:p>
            <a:r>
              <a:rPr lang="en-IE" dirty="0"/>
              <a:t>Two files can be match using ID variable – make sure they are both in ascending order (or at last the same order) </a:t>
            </a:r>
          </a:p>
          <a:p>
            <a:r>
              <a:rPr lang="en-IE" dirty="0"/>
              <a:t>Data / Merge files/ Add variables</a:t>
            </a:r>
          </a:p>
          <a:p>
            <a:pPr lvl="1"/>
            <a:r>
              <a:rPr lang="en-IE" dirty="0"/>
              <a:t>Excluded variables = variables that are common to both files</a:t>
            </a:r>
          </a:p>
          <a:p>
            <a:pPr lvl="1"/>
            <a:r>
              <a:rPr lang="en-IE" dirty="0"/>
              <a:t>New Active Dataset =  variables that will be included in new file</a:t>
            </a:r>
          </a:p>
          <a:p>
            <a:pPr lvl="1"/>
            <a:r>
              <a:rPr lang="en-IE" dirty="0"/>
              <a:t>Tick Match cases on key variables and add PFL_ID to the Key Variables box</a:t>
            </a:r>
          </a:p>
        </p:txBody>
      </p:sp>
      <p:sp>
        <p:nvSpPr>
          <p:cNvPr id="4" name="TextBox 3"/>
          <p:cNvSpPr txBox="1"/>
          <p:nvPr/>
        </p:nvSpPr>
        <p:spPr>
          <a:xfrm>
            <a:off x="3490546" y="5205046"/>
            <a:ext cx="6559062" cy="369332"/>
          </a:xfrm>
          <a:prstGeom prst="rect">
            <a:avLst/>
          </a:prstGeom>
          <a:solidFill>
            <a:schemeClr val="accent4"/>
          </a:solidFill>
        </p:spPr>
        <p:txBody>
          <a:bodyPr wrap="square" rtlCol="0">
            <a:spAutoFit/>
          </a:bodyPr>
          <a:lstStyle/>
          <a:p>
            <a:r>
              <a:rPr lang="en-GB" dirty="0">
                <a:solidFill>
                  <a:schemeClr val="bg1"/>
                </a:solidFill>
              </a:rPr>
              <a:t>Try merging the BL and 12m file together</a:t>
            </a:r>
          </a:p>
        </p:txBody>
      </p:sp>
    </p:spTree>
    <p:extLst>
      <p:ext uri="{BB962C8B-B14F-4D97-AF65-F5344CB8AC3E}">
        <p14:creationId xmlns:p14="http://schemas.microsoft.com/office/powerpoint/2010/main" val="432575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5. Demographic and health variables</a:t>
            </a:r>
          </a:p>
        </p:txBody>
      </p:sp>
      <p:sp>
        <p:nvSpPr>
          <p:cNvPr id="5" name="Text Placeholder 4"/>
          <p:cNvSpPr>
            <a:spLocks noGrp="1"/>
          </p:cNvSpPr>
          <p:nvPr>
            <p:ph type="body" idx="1"/>
          </p:nvPr>
        </p:nvSpPr>
        <p:spPr/>
        <p:txBody>
          <a:bodyPr/>
          <a:lstStyle/>
          <a:p>
            <a:r>
              <a:rPr lang="en-IE" dirty="0"/>
              <a:t>A sample of variables from PFL</a:t>
            </a:r>
          </a:p>
        </p:txBody>
      </p:sp>
    </p:spTree>
    <p:extLst>
      <p:ext uri="{BB962C8B-B14F-4D97-AF65-F5344CB8AC3E}">
        <p14:creationId xmlns:p14="http://schemas.microsoft.com/office/powerpoint/2010/main" val="1018487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Household demographic variables</a:t>
            </a:r>
          </a:p>
        </p:txBody>
      </p:sp>
      <p:sp>
        <p:nvSpPr>
          <p:cNvPr id="3" name="Content Placeholder 2"/>
          <p:cNvSpPr>
            <a:spLocks noGrp="1"/>
          </p:cNvSpPr>
          <p:nvPr>
            <p:ph idx="1"/>
          </p:nvPr>
        </p:nvSpPr>
        <p:spPr>
          <a:xfrm>
            <a:off x="680321" y="2336872"/>
            <a:ext cx="10292479" cy="4169435"/>
          </a:xfrm>
        </p:spPr>
        <p:txBody>
          <a:bodyPr>
            <a:normAutofit fontScale="62500" lnSpcReduction="20000"/>
          </a:bodyPr>
          <a:lstStyle/>
          <a:p>
            <a:r>
              <a:rPr lang="en-IE" dirty="0"/>
              <a:t>Age</a:t>
            </a:r>
          </a:p>
          <a:p>
            <a:r>
              <a:rPr lang="en-IE" dirty="0"/>
              <a:t>Ethnicity </a:t>
            </a:r>
          </a:p>
          <a:p>
            <a:r>
              <a:rPr lang="en-IE" dirty="0"/>
              <a:t>No of children (first time mother)</a:t>
            </a:r>
          </a:p>
          <a:p>
            <a:r>
              <a:rPr lang="en-IE" dirty="0"/>
              <a:t>Highest level of education </a:t>
            </a:r>
          </a:p>
          <a:p>
            <a:r>
              <a:rPr lang="en-IE" dirty="0"/>
              <a:t>Literacy</a:t>
            </a:r>
          </a:p>
          <a:p>
            <a:r>
              <a:rPr lang="en-IE" dirty="0"/>
              <a:t>Current work status / change to work status </a:t>
            </a:r>
          </a:p>
          <a:p>
            <a:r>
              <a:rPr lang="en-IE" dirty="0"/>
              <a:t>Social housing </a:t>
            </a:r>
          </a:p>
          <a:p>
            <a:r>
              <a:rPr lang="en-IE" dirty="0"/>
              <a:t>Medical card, GP card</a:t>
            </a:r>
          </a:p>
          <a:p>
            <a:r>
              <a:rPr lang="en-IE" dirty="0"/>
              <a:t>Health insurance </a:t>
            </a:r>
          </a:p>
          <a:p>
            <a:r>
              <a:rPr lang="en-IE" dirty="0"/>
              <a:t>Social welfare payments</a:t>
            </a:r>
          </a:p>
          <a:p>
            <a:r>
              <a:rPr lang="en-IE" dirty="0"/>
              <a:t>Financial difficulty (self-assess) </a:t>
            </a:r>
          </a:p>
          <a:p>
            <a:r>
              <a:rPr lang="en-IE" dirty="0"/>
              <a:t>Household income (equivalised – anon) </a:t>
            </a:r>
          </a:p>
          <a:p>
            <a:r>
              <a:rPr lang="en-IE" dirty="0"/>
              <a:t>Household size (</a:t>
            </a:r>
            <a:r>
              <a:rPr lang="en-IE" dirty="0" err="1"/>
              <a:t>equiv</a:t>
            </a:r>
            <a:r>
              <a:rPr lang="en-IE" dirty="0"/>
              <a:t> size – anon) </a:t>
            </a:r>
          </a:p>
          <a:p>
            <a:r>
              <a:rPr lang="en-IE" dirty="0"/>
              <a:t>EU-SILC material deprivation </a:t>
            </a:r>
          </a:p>
        </p:txBody>
      </p:sp>
    </p:spTree>
    <p:extLst>
      <p:ext uri="{BB962C8B-B14F-4D97-AF65-F5344CB8AC3E}">
        <p14:creationId xmlns:p14="http://schemas.microsoft.com/office/powerpoint/2010/main" val="3210670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Maternal health behaviour variables</a:t>
            </a:r>
          </a:p>
        </p:txBody>
      </p:sp>
      <p:sp>
        <p:nvSpPr>
          <p:cNvPr id="3" name="Content Placeholder 2"/>
          <p:cNvSpPr>
            <a:spLocks noGrp="1"/>
          </p:cNvSpPr>
          <p:nvPr>
            <p:ph sz="half" idx="1"/>
          </p:nvPr>
        </p:nvSpPr>
        <p:spPr/>
        <p:txBody>
          <a:bodyPr/>
          <a:lstStyle/>
          <a:p>
            <a:pPr marL="0" indent="0">
              <a:buNone/>
            </a:pPr>
            <a:r>
              <a:rPr lang="en-IE" dirty="0"/>
              <a:t>Baby’s health: </a:t>
            </a:r>
          </a:p>
          <a:p>
            <a:r>
              <a:rPr lang="en-IE" dirty="0"/>
              <a:t>Baby age, gender, weight, height</a:t>
            </a:r>
          </a:p>
          <a:p>
            <a:r>
              <a:rPr lang="en-IE" dirty="0"/>
              <a:t>Health over last 6 months </a:t>
            </a:r>
          </a:p>
          <a:p>
            <a:r>
              <a:rPr lang="en-IE" dirty="0"/>
              <a:t>Immunisations </a:t>
            </a:r>
          </a:p>
          <a:p>
            <a:r>
              <a:rPr lang="en-IE" dirty="0"/>
              <a:t>Breastfeeding / child’s eating</a:t>
            </a:r>
          </a:p>
          <a:p>
            <a:r>
              <a:rPr lang="en-IE" dirty="0"/>
              <a:t>Child’s sleep behaviours </a:t>
            </a:r>
          </a:p>
          <a:p>
            <a:r>
              <a:rPr lang="en-IE" dirty="0"/>
              <a:t>TV and screen time </a:t>
            </a:r>
          </a:p>
          <a:p>
            <a:endParaRPr lang="en-IE" dirty="0"/>
          </a:p>
          <a:p>
            <a:endParaRPr lang="en-IE" dirty="0"/>
          </a:p>
        </p:txBody>
      </p:sp>
      <p:sp>
        <p:nvSpPr>
          <p:cNvPr id="4" name="Content Placeholder 3"/>
          <p:cNvSpPr>
            <a:spLocks noGrp="1"/>
          </p:cNvSpPr>
          <p:nvPr>
            <p:ph sz="half" idx="2"/>
          </p:nvPr>
        </p:nvSpPr>
        <p:spPr/>
        <p:txBody>
          <a:bodyPr/>
          <a:lstStyle/>
          <a:p>
            <a:pPr marL="0" indent="0">
              <a:buNone/>
            </a:pPr>
            <a:r>
              <a:rPr lang="en-IE" dirty="0"/>
              <a:t>Mother’s health: </a:t>
            </a:r>
          </a:p>
          <a:p>
            <a:r>
              <a:rPr lang="en-IE" dirty="0"/>
              <a:t>Physical activity </a:t>
            </a:r>
          </a:p>
          <a:p>
            <a:r>
              <a:rPr lang="en-IE" dirty="0"/>
              <a:t>Substance use </a:t>
            </a:r>
          </a:p>
          <a:p>
            <a:r>
              <a:rPr lang="en-IE" dirty="0"/>
              <a:t>WHO5 </a:t>
            </a:r>
          </a:p>
          <a:p>
            <a:r>
              <a:rPr lang="en-IE" dirty="0"/>
              <a:t>Subjective health assessment </a:t>
            </a:r>
          </a:p>
          <a:p>
            <a:pPr marL="0" indent="0">
              <a:buNone/>
            </a:pPr>
            <a:endParaRPr lang="en-IE" dirty="0"/>
          </a:p>
          <a:p>
            <a:pPr marL="0" indent="0">
              <a:buNone/>
            </a:pPr>
            <a:endParaRPr lang="en-IE" dirty="0"/>
          </a:p>
          <a:p>
            <a:endParaRPr lang="en-GB" dirty="0"/>
          </a:p>
        </p:txBody>
      </p:sp>
    </p:spTree>
    <p:extLst>
      <p:ext uri="{BB962C8B-B14F-4D97-AF65-F5344CB8AC3E}">
        <p14:creationId xmlns:p14="http://schemas.microsoft.com/office/powerpoint/2010/main" val="1496203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Standardised measures – a small sample for review</a:t>
            </a:r>
          </a:p>
        </p:txBody>
      </p:sp>
      <p:sp>
        <p:nvSpPr>
          <p:cNvPr id="4" name="Content Placeholder 3"/>
          <p:cNvSpPr>
            <a:spLocks noGrp="1"/>
          </p:cNvSpPr>
          <p:nvPr>
            <p:ph sz="half" idx="1"/>
          </p:nvPr>
        </p:nvSpPr>
        <p:spPr/>
        <p:txBody>
          <a:bodyPr/>
          <a:lstStyle/>
          <a:p>
            <a:pPr marL="0" indent="0">
              <a:buNone/>
            </a:pPr>
            <a:r>
              <a:rPr lang="en-GB" dirty="0"/>
              <a:t>24m file</a:t>
            </a:r>
          </a:p>
          <a:p>
            <a:pPr marL="0" indent="0">
              <a:buNone/>
            </a:pPr>
            <a:r>
              <a:rPr lang="en-GB" dirty="0"/>
              <a:t>McArthur Bates – just 10 items as sample</a:t>
            </a:r>
          </a:p>
          <a:p>
            <a:pPr marL="0" indent="0">
              <a:buNone/>
            </a:pPr>
            <a:r>
              <a:rPr lang="en-GB" dirty="0"/>
              <a:t>CBCL – just 10 items as sample</a:t>
            </a:r>
          </a:p>
        </p:txBody>
      </p:sp>
      <p:sp>
        <p:nvSpPr>
          <p:cNvPr id="5" name="Content Placeholder 4"/>
          <p:cNvSpPr>
            <a:spLocks noGrp="1"/>
          </p:cNvSpPr>
          <p:nvPr>
            <p:ph sz="half" idx="2"/>
          </p:nvPr>
        </p:nvSpPr>
        <p:spPr/>
        <p:txBody>
          <a:bodyPr/>
          <a:lstStyle/>
          <a:p>
            <a:pPr marL="0" indent="0">
              <a:buNone/>
            </a:pPr>
            <a:r>
              <a:rPr lang="en-GB" dirty="0"/>
              <a:t>48m file</a:t>
            </a:r>
          </a:p>
          <a:p>
            <a:pPr marL="0" indent="0">
              <a:buNone/>
            </a:pPr>
            <a:r>
              <a:rPr lang="en-GB" dirty="0"/>
              <a:t>Child’s sleeping habits (CSH) – full scale </a:t>
            </a:r>
          </a:p>
        </p:txBody>
      </p:sp>
    </p:spTree>
    <p:extLst>
      <p:ext uri="{BB962C8B-B14F-4D97-AF65-F5344CB8AC3E}">
        <p14:creationId xmlns:p14="http://schemas.microsoft.com/office/powerpoint/2010/main" val="29312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dirty="0"/>
              <a:t>1. Recap of the Preparing for Life collection</a:t>
            </a:r>
          </a:p>
        </p:txBody>
      </p:sp>
      <p:sp>
        <p:nvSpPr>
          <p:cNvPr id="7" name="Text Placeholder 6"/>
          <p:cNvSpPr>
            <a:spLocks noGrp="1"/>
          </p:cNvSpPr>
          <p:nvPr>
            <p:ph type="body" idx="1"/>
          </p:nvPr>
        </p:nvSpPr>
        <p:spPr/>
        <p:txBody>
          <a:bodyPr/>
          <a:lstStyle/>
          <a:p>
            <a:r>
              <a:rPr lang="en-IE" dirty="0"/>
              <a:t>Recap of this collection</a:t>
            </a:r>
          </a:p>
        </p:txBody>
      </p:sp>
    </p:spTree>
    <p:extLst>
      <p:ext uri="{BB962C8B-B14F-4D97-AF65-F5344CB8AC3E}">
        <p14:creationId xmlns:p14="http://schemas.microsoft.com/office/powerpoint/2010/main" val="3996962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2400" b="1" dirty="0"/>
              <a:t>Preparing for Life collection: Evaluation of the Preparing for Life early childhood intervention (PFL), 2008 – 2015 </a:t>
            </a:r>
            <a:br>
              <a:rPr lang="en-IE" sz="2400" b="1" dirty="0"/>
            </a:br>
            <a:r>
              <a:rPr lang="en-IE" sz="2400" dirty="0"/>
              <a:t>Study number (SN): 0055-00</a:t>
            </a:r>
          </a:p>
        </p:txBody>
      </p:sp>
      <p:sp>
        <p:nvSpPr>
          <p:cNvPr id="3" name="Content Placeholder 2"/>
          <p:cNvSpPr>
            <a:spLocks noGrp="1"/>
          </p:cNvSpPr>
          <p:nvPr>
            <p:ph idx="1"/>
          </p:nvPr>
        </p:nvSpPr>
        <p:spPr/>
        <p:txBody>
          <a:bodyPr>
            <a:normAutofit fontScale="85000" lnSpcReduction="20000"/>
          </a:bodyPr>
          <a:lstStyle/>
          <a:p>
            <a:pPr marL="0" indent="0">
              <a:buNone/>
            </a:pPr>
            <a:r>
              <a:rPr lang="en-IE" i="1" dirty="0"/>
              <a:t>Where can I find out more about this collection?</a:t>
            </a:r>
          </a:p>
          <a:p>
            <a:pPr marL="0" indent="0">
              <a:buNone/>
            </a:pPr>
            <a:r>
              <a:rPr lang="en-IE" dirty="0">
                <a:hlinkClick r:id="rId2"/>
              </a:rPr>
              <a:t>https://www.ucd.ie/issda/data/pfl/</a:t>
            </a:r>
            <a:endParaRPr lang="en-IE" dirty="0"/>
          </a:p>
          <a:p>
            <a:pPr marL="0" indent="0">
              <a:buNone/>
            </a:pPr>
            <a:endParaRPr lang="en-IE" dirty="0"/>
          </a:p>
          <a:p>
            <a:pPr marL="0" indent="0">
              <a:buNone/>
            </a:pPr>
            <a:r>
              <a:rPr lang="en-IE" i="1" dirty="0"/>
              <a:t>Where can I find out more about the PEI Research Initiative?</a:t>
            </a:r>
          </a:p>
          <a:p>
            <a:pPr marL="0" indent="0">
              <a:buNone/>
            </a:pPr>
            <a:r>
              <a:rPr lang="en-IE" dirty="0">
                <a:hlinkClick r:id="rId3"/>
              </a:rPr>
              <a:t>http://www.childrensresearchnetwork.org/knowledge/collection/prevention-and-early-intervention</a:t>
            </a:r>
            <a:endParaRPr lang="en-IE" dirty="0"/>
          </a:p>
          <a:p>
            <a:pPr marL="0" indent="0">
              <a:buNone/>
            </a:pPr>
            <a:endParaRPr lang="en-IE" dirty="0"/>
          </a:p>
          <a:p>
            <a:pPr marL="0" indent="0">
              <a:buNone/>
            </a:pPr>
            <a:r>
              <a:rPr lang="en-IE" b="1" dirty="0"/>
              <a:t>Data should always be cited in any new work. Use the following: </a:t>
            </a:r>
          </a:p>
          <a:p>
            <a:pPr marL="0" indent="0">
              <a:buNone/>
            </a:pPr>
            <a:r>
              <a:rPr lang="en-IE" dirty="0"/>
              <a:t>Northside Partnership; Orla Doyle; UCD Geary Institute PFL Evaluation Team (2017). Preparing for Life collection: Evaluation of the Preparing for Life early childhood intervention, 2008 - 2015. [collection]. Version 1. Dublin: Irish Social Science Data Archive [distributor ] SN: 0055-00. </a:t>
            </a:r>
            <a:r>
              <a:rPr lang="en-IE" u="sng" dirty="0">
                <a:hlinkClick r:id="rId4"/>
              </a:rPr>
              <a:t>ucd.ie/</a:t>
            </a:r>
            <a:r>
              <a:rPr lang="en-IE" u="sng" dirty="0" err="1">
                <a:hlinkClick r:id="rId4"/>
              </a:rPr>
              <a:t>issda</a:t>
            </a:r>
            <a:r>
              <a:rPr lang="en-IE" u="sng" dirty="0">
                <a:hlinkClick r:id="rId4"/>
              </a:rPr>
              <a:t>/</a:t>
            </a:r>
            <a:r>
              <a:rPr lang="en-IE" u="sng" dirty="0" err="1">
                <a:hlinkClick r:id="rId4"/>
              </a:rPr>
              <a:t>pfl</a:t>
            </a:r>
            <a:endParaRPr lang="en-IE" u="sng" dirty="0"/>
          </a:p>
          <a:p>
            <a:endParaRPr lang="en-IE" dirty="0"/>
          </a:p>
          <a:p>
            <a:endParaRPr lang="en-IE" dirty="0"/>
          </a:p>
        </p:txBody>
      </p:sp>
    </p:spTree>
    <p:extLst>
      <p:ext uri="{BB962C8B-B14F-4D97-AF65-F5344CB8AC3E}">
        <p14:creationId xmlns:p14="http://schemas.microsoft.com/office/powerpoint/2010/main" val="86486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b="1" dirty="0"/>
              <a:t>Preparing for Life collection: Evaluation of the Preparing for Life early childhood intervention (PFL), 2008 – 2015  </a:t>
            </a:r>
            <a:r>
              <a:rPr lang="en-IE" sz="2400" dirty="0"/>
              <a:t>Study number (SN): 0055-00</a:t>
            </a:r>
          </a:p>
        </p:txBody>
      </p:sp>
      <p:sp>
        <p:nvSpPr>
          <p:cNvPr id="3" name="Content Placeholder 2"/>
          <p:cNvSpPr>
            <a:spLocks noGrp="1"/>
          </p:cNvSpPr>
          <p:nvPr>
            <p:ph idx="1"/>
          </p:nvPr>
        </p:nvSpPr>
        <p:spPr/>
        <p:txBody>
          <a:bodyPr/>
          <a:lstStyle/>
          <a:p>
            <a:pPr marL="0" indent="0">
              <a:buNone/>
            </a:pPr>
            <a:r>
              <a:rPr lang="en-IE" i="1" dirty="0"/>
              <a:t>How do I get the full PFL collection? </a:t>
            </a:r>
          </a:p>
          <a:p>
            <a:pPr marL="0" indent="0">
              <a:buNone/>
            </a:pPr>
            <a:r>
              <a:rPr lang="en-IE" dirty="0"/>
              <a:t>To access the data, please complete a </a:t>
            </a:r>
            <a:r>
              <a:rPr lang="en-IE" u="sng" dirty="0">
                <a:hlinkClick r:id="rId2" tooltip="request form for research purposes (opens in a new window)"/>
              </a:rPr>
              <a:t>request form for research purposes</a:t>
            </a:r>
            <a:r>
              <a:rPr lang="en-IE" dirty="0"/>
              <a:t>, sign it, and send it to ISSDA by </a:t>
            </a:r>
            <a:r>
              <a:rPr lang="en-IE" u="sng" dirty="0">
                <a:hlinkClick r:id="rId3"/>
              </a:rPr>
              <a:t>email</a:t>
            </a:r>
            <a:r>
              <a:rPr lang="en-IE" dirty="0"/>
              <a:t>.</a:t>
            </a:r>
          </a:p>
          <a:p>
            <a:pPr marL="0" indent="0">
              <a:buNone/>
            </a:pPr>
            <a:r>
              <a:rPr lang="en-IE" dirty="0"/>
              <a:t>Data will be disseminated on receipt of a fully completed, signed form. Incomplete or unsigned forms will be returned to the data requester for completion.</a:t>
            </a:r>
          </a:p>
          <a:p>
            <a:endParaRPr lang="en-IE" dirty="0"/>
          </a:p>
        </p:txBody>
      </p:sp>
    </p:spTree>
    <p:extLst>
      <p:ext uri="{BB962C8B-B14F-4D97-AF65-F5344CB8AC3E}">
        <p14:creationId xmlns:p14="http://schemas.microsoft.com/office/powerpoint/2010/main" val="90187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Recap on PFL intervention and evaluation</a:t>
            </a:r>
          </a:p>
        </p:txBody>
      </p:sp>
      <p:sp>
        <p:nvSpPr>
          <p:cNvPr id="3" name="Content Placeholder 2"/>
          <p:cNvSpPr>
            <a:spLocks noGrp="1"/>
          </p:cNvSpPr>
          <p:nvPr>
            <p:ph idx="1"/>
          </p:nvPr>
        </p:nvSpPr>
        <p:spPr>
          <a:xfrm>
            <a:off x="680320" y="2164466"/>
            <a:ext cx="10836489" cy="3771723"/>
          </a:xfrm>
        </p:spPr>
        <p:txBody>
          <a:bodyPr>
            <a:normAutofit fontScale="85000" lnSpcReduction="20000"/>
          </a:bodyPr>
          <a:lstStyle/>
          <a:p>
            <a:r>
              <a:rPr lang="en-GB" dirty="0"/>
              <a:t>Operated by Northside Partnership in Dublin</a:t>
            </a:r>
          </a:p>
          <a:p>
            <a:r>
              <a:rPr lang="en-GB" dirty="0"/>
              <a:t>Objective: improve levels of school readiness of young children from several disadvantaged areas in North Dublin </a:t>
            </a:r>
          </a:p>
          <a:p>
            <a:r>
              <a:rPr lang="en-GB" dirty="0"/>
              <a:t>Intervention: pregnancy to age 4 (school entry)</a:t>
            </a:r>
          </a:p>
          <a:p>
            <a:r>
              <a:rPr lang="en-GB" dirty="0"/>
              <a:t>UCD Geary Institute (</a:t>
            </a:r>
            <a:r>
              <a:rPr lang="en-GB" dirty="0" err="1"/>
              <a:t>Dr.</a:t>
            </a:r>
            <a:r>
              <a:rPr lang="en-GB" dirty="0"/>
              <a:t> Orla Doyle) </a:t>
            </a:r>
          </a:p>
          <a:p>
            <a:r>
              <a:rPr lang="en-GB" dirty="0"/>
              <a:t>2008 – 2015 </a:t>
            </a:r>
          </a:p>
          <a:p>
            <a:r>
              <a:rPr lang="en-GB" dirty="0"/>
              <a:t>7 waves of data collection: </a:t>
            </a:r>
          </a:p>
          <a:p>
            <a:pPr lvl="1"/>
            <a:r>
              <a:rPr lang="en-GB" dirty="0">
                <a:solidFill>
                  <a:schemeClr val="accent4"/>
                </a:solidFill>
              </a:rPr>
              <a:t>prenatal baseline</a:t>
            </a:r>
            <a:r>
              <a:rPr lang="en-GB" dirty="0"/>
              <a:t>, 6 months, </a:t>
            </a:r>
            <a:r>
              <a:rPr lang="en-GB" dirty="0">
                <a:solidFill>
                  <a:schemeClr val="accent4"/>
                </a:solidFill>
              </a:rPr>
              <a:t>12 months</a:t>
            </a:r>
            <a:r>
              <a:rPr lang="en-GB" dirty="0"/>
              <a:t>, 18 months, </a:t>
            </a:r>
            <a:r>
              <a:rPr lang="en-GB" dirty="0">
                <a:solidFill>
                  <a:schemeClr val="accent4"/>
                </a:solidFill>
              </a:rPr>
              <a:t>24 months</a:t>
            </a:r>
            <a:r>
              <a:rPr lang="en-GB" dirty="0"/>
              <a:t>, 36 months, </a:t>
            </a:r>
            <a:r>
              <a:rPr lang="en-GB" dirty="0">
                <a:solidFill>
                  <a:schemeClr val="accent4"/>
                </a:solidFill>
              </a:rPr>
              <a:t>48 months</a:t>
            </a:r>
          </a:p>
          <a:p>
            <a:r>
              <a:rPr lang="en-IE" dirty="0"/>
              <a:t>Mixed methods approach</a:t>
            </a:r>
          </a:p>
          <a:p>
            <a:pPr lvl="1"/>
            <a:r>
              <a:rPr lang="en-IE" dirty="0">
                <a:solidFill>
                  <a:schemeClr val="accent4"/>
                </a:solidFill>
              </a:rPr>
              <a:t>Impact evaluation</a:t>
            </a:r>
            <a:r>
              <a:rPr lang="en-IE" dirty="0"/>
              <a:t>, implementation analysis, process evaluation, direct observation of children using British Ability Scale at school entry </a:t>
            </a:r>
          </a:p>
          <a:p>
            <a:r>
              <a:rPr lang="en-GB" dirty="0"/>
              <a:t>Randomisation into low support and high support, plus a comparison community (LFP)</a:t>
            </a:r>
          </a:p>
          <a:p>
            <a:endParaRPr lang="en-IE" dirty="0"/>
          </a:p>
        </p:txBody>
      </p:sp>
      <p:sp>
        <p:nvSpPr>
          <p:cNvPr id="4" name="TextBox 3"/>
          <p:cNvSpPr txBox="1"/>
          <p:nvPr/>
        </p:nvSpPr>
        <p:spPr>
          <a:xfrm>
            <a:off x="7234175" y="3527107"/>
            <a:ext cx="4444679" cy="523220"/>
          </a:xfrm>
          <a:prstGeom prst="rect">
            <a:avLst/>
          </a:prstGeom>
          <a:noFill/>
        </p:spPr>
        <p:txBody>
          <a:bodyPr wrap="square" rtlCol="0">
            <a:spAutoFit/>
          </a:bodyPr>
          <a:lstStyle/>
          <a:p>
            <a:r>
              <a:rPr lang="en-IE" sz="2800" dirty="0">
                <a:solidFill>
                  <a:schemeClr val="accent4"/>
                </a:solidFill>
              </a:rPr>
              <a:t>What we’ll look at today </a:t>
            </a:r>
          </a:p>
        </p:txBody>
      </p:sp>
    </p:spTree>
    <p:extLst>
      <p:ext uri="{BB962C8B-B14F-4D97-AF65-F5344CB8AC3E}">
        <p14:creationId xmlns:p14="http://schemas.microsoft.com/office/powerpoint/2010/main" val="147516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Domains examined by PFL</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EIGHT DOMAINS </a:t>
            </a:r>
          </a:p>
          <a:p>
            <a:pPr marL="457200" indent="-457200">
              <a:buFont typeface="+mj-lt"/>
              <a:buAutoNum type="arabicPeriod"/>
            </a:pPr>
            <a:r>
              <a:rPr lang="en-GB" dirty="0"/>
              <a:t>Child development</a:t>
            </a:r>
          </a:p>
          <a:p>
            <a:pPr marL="457200" indent="-457200">
              <a:buFont typeface="+mj-lt"/>
              <a:buAutoNum type="arabicPeriod"/>
            </a:pPr>
            <a:r>
              <a:rPr lang="en-GB" dirty="0">
                <a:solidFill>
                  <a:schemeClr val="accent4"/>
                </a:solidFill>
              </a:rPr>
              <a:t>Child health </a:t>
            </a:r>
          </a:p>
          <a:p>
            <a:pPr marL="457200" indent="-457200">
              <a:buFont typeface="+mj-lt"/>
              <a:buAutoNum type="arabicPeriod"/>
            </a:pPr>
            <a:r>
              <a:rPr lang="en-GB" dirty="0"/>
              <a:t>Parenting</a:t>
            </a:r>
          </a:p>
          <a:p>
            <a:pPr marL="457200" indent="-457200">
              <a:buFont typeface="+mj-lt"/>
              <a:buAutoNum type="arabicPeriod"/>
            </a:pPr>
            <a:r>
              <a:rPr lang="en-GB" dirty="0"/>
              <a:t>Home environment</a:t>
            </a:r>
          </a:p>
          <a:p>
            <a:pPr marL="457200" indent="-457200">
              <a:buFont typeface="+mj-lt"/>
              <a:buAutoNum type="arabicPeriod"/>
            </a:pPr>
            <a:r>
              <a:rPr lang="en-GB" dirty="0">
                <a:solidFill>
                  <a:schemeClr val="accent4"/>
                </a:solidFill>
              </a:rPr>
              <a:t>Maternal health and wellbeing </a:t>
            </a:r>
          </a:p>
          <a:p>
            <a:pPr marL="457200" indent="-457200">
              <a:buFont typeface="+mj-lt"/>
              <a:buAutoNum type="arabicPeriod"/>
            </a:pPr>
            <a:r>
              <a:rPr lang="en-GB" dirty="0"/>
              <a:t>Social support</a:t>
            </a:r>
          </a:p>
          <a:p>
            <a:pPr marL="457200" indent="-457200">
              <a:buFont typeface="+mj-lt"/>
              <a:buAutoNum type="arabicPeriod"/>
            </a:pPr>
            <a:r>
              <a:rPr lang="en-GB" dirty="0"/>
              <a:t>Childcare and service use </a:t>
            </a:r>
          </a:p>
          <a:p>
            <a:pPr marL="457200" indent="-457200">
              <a:buFont typeface="+mj-lt"/>
              <a:buAutoNum type="arabicPeriod"/>
            </a:pPr>
            <a:r>
              <a:rPr lang="en-GB" dirty="0"/>
              <a:t>Household factors and socioeconomic status</a:t>
            </a:r>
          </a:p>
          <a:p>
            <a:endParaRPr lang="en-IE" dirty="0"/>
          </a:p>
        </p:txBody>
      </p:sp>
      <p:sp>
        <p:nvSpPr>
          <p:cNvPr id="4" name="TextBox 3"/>
          <p:cNvSpPr txBox="1"/>
          <p:nvPr/>
        </p:nvSpPr>
        <p:spPr>
          <a:xfrm>
            <a:off x="6192454" y="3333509"/>
            <a:ext cx="4444679" cy="523220"/>
          </a:xfrm>
          <a:prstGeom prst="rect">
            <a:avLst/>
          </a:prstGeom>
          <a:noFill/>
        </p:spPr>
        <p:txBody>
          <a:bodyPr wrap="square" rtlCol="0">
            <a:spAutoFit/>
          </a:bodyPr>
          <a:lstStyle/>
          <a:p>
            <a:r>
              <a:rPr lang="en-IE" sz="2800" dirty="0">
                <a:solidFill>
                  <a:schemeClr val="accent4"/>
                </a:solidFill>
              </a:rPr>
              <a:t>What we’ll look at today </a:t>
            </a:r>
          </a:p>
        </p:txBody>
      </p:sp>
    </p:spTree>
    <p:extLst>
      <p:ext uri="{BB962C8B-B14F-4D97-AF65-F5344CB8AC3E}">
        <p14:creationId xmlns:p14="http://schemas.microsoft.com/office/powerpoint/2010/main" val="6758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dirty="0"/>
              <a:t>2. Starting out</a:t>
            </a:r>
          </a:p>
        </p:txBody>
      </p:sp>
      <p:sp>
        <p:nvSpPr>
          <p:cNvPr id="7" name="Text Placeholder 6"/>
          <p:cNvSpPr>
            <a:spLocks noGrp="1"/>
          </p:cNvSpPr>
          <p:nvPr>
            <p:ph type="body" idx="1"/>
          </p:nvPr>
        </p:nvSpPr>
        <p:spPr/>
        <p:txBody>
          <a:bodyPr/>
          <a:lstStyle/>
          <a:p>
            <a:r>
              <a:rPr lang="en-IE" dirty="0"/>
              <a:t>A run through of the basic features of the archived file </a:t>
            </a:r>
          </a:p>
        </p:txBody>
      </p:sp>
    </p:spTree>
    <p:extLst>
      <p:ext uri="{BB962C8B-B14F-4D97-AF65-F5344CB8AC3E}">
        <p14:creationId xmlns:p14="http://schemas.microsoft.com/office/powerpoint/2010/main" val="3025747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Contents of the archived file </a:t>
            </a:r>
          </a:p>
        </p:txBody>
      </p:sp>
      <p:sp>
        <p:nvSpPr>
          <p:cNvPr id="6" name="Content Placeholder 5"/>
          <p:cNvSpPr>
            <a:spLocks noGrp="1"/>
          </p:cNvSpPr>
          <p:nvPr>
            <p:ph idx="1"/>
          </p:nvPr>
        </p:nvSpPr>
        <p:spPr>
          <a:xfrm>
            <a:off x="680320" y="2244276"/>
            <a:ext cx="10917513" cy="4388018"/>
          </a:xfrm>
        </p:spPr>
        <p:txBody>
          <a:bodyPr>
            <a:normAutofit/>
          </a:bodyPr>
          <a:lstStyle/>
          <a:p>
            <a:pPr marL="0" indent="0">
              <a:buNone/>
            </a:pPr>
            <a:r>
              <a:rPr lang="en-IE" sz="1800" b="1" dirty="0"/>
              <a:t>Data: </a:t>
            </a:r>
            <a:r>
              <a:rPr lang="en-IE" sz="1800" dirty="0"/>
              <a:t>The archived dataset (in the case of PFL 1 data file per wave) </a:t>
            </a:r>
            <a:endParaRPr lang="en-IE" sz="1800" b="1" dirty="0"/>
          </a:p>
          <a:p>
            <a:pPr marL="0" indent="0">
              <a:buNone/>
            </a:pPr>
            <a:endParaRPr lang="en-IE" sz="1800" b="1" dirty="0"/>
          </a:p>
          <a:p>
            <a:pPr marL="0" indent="0">
              <a:buNone/>
            </a:pPr>
            <a:r>
              <a:rPr lang="en-IE" sz="1800" b="1" dirty="0"/>
              <a:t>Survey: </a:t>
            </a:r>
            <a:r>
              <a:rPr lang="en-IE" sz="1800" dirty="0"/>
              <a:t>The survey instrument used to gather data (in the case of PFL 1 survey per wave). Copyrighted scale material may be redacted from the archived version, but where this occurs a citation for the scale is provided. </a:t>
            </a:r>
            <a:endParaRPr lang="en-IE" sz="1800" b="1" dirty="0"/>
          </a:p>
          <a:p>
            <a:pPr marL="0" indent="0">
              <a:buNone/>
            </a:pPr>
            <a:endParaRPr lang="en-IE" sz="1800" b="1" dirty="0"/>
          </a:p>
          <a:p>
            <a:pPr marL="0" indent="0">
              <a:buNone/>
            </a:pPr>
            <a:r>
              <a:rPr lang="en-IE" sz="1800" b="1" dirty="0"/>
              <a:t>Codebooks: </a:t>
            </a:r>
            <a:r>
              <a:rPr lang="en-IE" sz="1800" dirty="0"/>
              <a:t>The codebook lists all variables in the archived dataset with some basic frequencies (in the case of PFL a codebook for each wave). This codebook was created during the archiving process. Look at the index at the end for a quick reference list of all variables in a data file. </a:t>
            </a:r>
            <a:endParaRPr lang="en-IE" sz="1800" b="1" dirty="0"/>
          </a:p>
          <a:p>
            <a:pPr marL="0" indent="0">
              <a:buNone/>
            </a:pPr>
            <a:endParaRPr lang="en-IE" sz="1800" b="1" dirty="0"/>
          </a:p>
          <a:p>
            <a:pPr marL="0" indent="0">
              <a:buNone/>
            </a:pPr>
            <a:r>
              <a:rPr lang="en-IE" sz="1800" b="1" dirty="0"/>
              <a:t>Report: </a:t>
            </a:r>
            <a:r>
              <a:rPr lang="en-IE" sz="1800" dirty="0"/>
              <a:t>The published evaluation report by the researchers that created this dataset (in the case of PFL 1 report per wave) </a:t>
            </a:r>
            <a:endParaRPr lang="en-IE" sz="1800" b="1" dirty="0"/>
          </a:p>
          <a:p>
            <a:pPr marL="0" indent="0">
              <a:buNone/>
            </a:pPr>
            <a:r>
              <a:rPr lang="en-IE" sz="1800" b="1" dirty="0"/>
              <a:t> </a:t>
            </a:r>
            <a:endParaRPr lang="en-IE" dirty="0"/>
          </a:p>
          <a:p>
            <a:endParaRPr lang="en-IE" dirty="0"/>
          </a:p>
        </p:txBody>
      </p:sp>
    </p:spTree>
    <p:extLst>
      <p:ext uri="{BB962C8B-B14F-4D97-AF65-F5344CB8AC3E}">
        <p14:creationId xmlns:p14="http://schemas.microsoft.com/office/powerpoint/2010/main" val="95899336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724</TotalTime>
  <Words>1745</Words>
  <Application>Microsoft Office PowerPoint</Application>
  <PresentationFormat>Widescreen</PresentationFormat>
  <Paragraphs>195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 Light</vt:lpstr>
      <vt:lpstr>Trebuchet MS</vt:lpstr>
      <vt:lpstr>Berlin</vt:lpstr>
      <vt:lpstr>PFL data collection – hands on session</vt:lpstr>
      <vt:lpstr>Overview of this session</vt:lpstr>
      <vt:lpstr>1. Recap of the Preparing for Life collection</vt:lpstr>
      <vt:lpstr>Preparing for Life collection: Evaluation of the Preparing for Life early childhood intervention (PFL), 2008 – 2015  Study number (SN): 0055-00</vt:lpstr>
      <vt:lpstr>Preparing for Life collection: Evaluation of the Preparing for Life early childhood intervention (PFL), 2008 – 2015  Study number (SN): 0055-00</vt:lpstr>
      <vt:lpstr>Recap on PFL intervention and evaluation</vt:lpstr>
      <vt:lpstr>Domains examined by PFL</vt:lpstr>
      <vt:lpstr>2. Starting out</vt:lpstr>
      <vt:lpstr>Contents of the archived file </vt:lpstr>
      <vt:lpstr>Please check that you have the following four folders</vt:lpstr>
      <vt:lpstr>Inside each folder check you have these files (includes contextual materials)</vt:lpstr>
      <vt:lpstr>Check you can open each of these in SPSS</vt:lpstr>
      <vt:lpstr>3. Using SPSS</vt:lpstr>
      <vt:lpstr>Opening SPSS</vt:lpstr>
      <vt:lpstr>Opening SPSS</vt:lpstr>
      <vt:lpstr>Variable  view </vt:lpstr>
      <vt:lpstr>Data  view </vt:lpstr>
      <vt:lpstr>4. Working with the data files</vt:lpstr>
      <vt:lpstr>Please note!</vt:lpstr>
      <vt:lpstr>Variable naming conventions of PEI-RI project</vt:lpstr>
      <vt:lpstr>Variable naming conventions of PEI-RI project</vt:lpstr>
      <vt:lpstr>Conventions of PEI-RI project: Missing cases are included </vt:lpstr>
      <vt:lpstr>Conventions of PEI-RI project: Missing data</vt:lpstr>
      <vt:lpstr>Merging wave files </vt:lpstr>
      <vt:lpstr>5. Demographic and health variables</vt:lpstr>
      <vt:lpstr>Household demographic variables</vt:lpstr>
      <vt:lpstr>Maternal health behaviour variables</vt:lpstr>
      <vt:lpstr>Standardised measures – a small sample for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 A</dc:creator>
  <cp:lastModifiedBy>Reviewer A</cp:lastModifiedBy>
  <cp:revision>81</cp:revision>
  <dcterms:created xsi:type="dcterms:W3CDTF">2017-06-11T15:57:38Z</dcterms:created>
  <dcterms:modified xsi:type="dcterms:W3CDTF">2017-06-14T22:02:38Z</dcterms:modified>
</cp:coreProperties>
</file>